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7" r:id="rId3"/>
    <p:sldId id="328" r:id="rId4"/>
    <p:sldId id="295" r:id="rId5"/>
    <p:sldId id="322" r:id="rId6"/>
    <p:sldId id="323" r:id="rId7"/>
    <p:sldId id="324" r:id="rId8"/>
    <p:sldId id="325" r:id="rId9"/>
    <p:sldId id="326" r:id="rId10"/>
    <p:sldId id="300" r:id="rId11"/>
    <p:sldId id="301" r:id="rId12"/>
    <p:sldId id="307" r:id="rId13"/>
    <p:sldId id="308" r:id="rId14"/>
    <p:sldId id="309" r:id="rId15"/>
    <p:sldId id="310" r:id="rId16"/>
    <p:sldId id="311" r:id="rId17"/>
    <p:sldId id="329" r:id="rId18"/>
    <p:sldId id="312" r:id="rId19"/>
    <p:sldId id="330" r:id="rId20"/>
    <p:sldId id="313" r:id="rId21"/>
    <p:sldId id="296" r:id="rId22"/>
    <p:sldId id="332" r:id="rId23"/>
    <p:sldId id="331" r:id="rId24"/>
    <p:sldId id="333" r:id="rId25"/>
    <p:sldId id="302" r:id="rId26"/>
    <p:sldId id="334" r:id="rId27"/>
    <p:sldId id="304" r:id="rId28"/>
    <p:sldId id="314" r:id="rId29"/>
    <p:sldId id="316" r:id="rId30"/>
    <p:sldId id="335" r:id="rId31"/>
    <p:sldId id="317" r:id="rId32"/>
    <p:sldId id="318" r:id="rId33"/>
    <p:sldId id="336" r:id="rId34"/>
    <p:sldId id="337" r:id="rId35"/>
    <p:sldId id="319" r:id="rId36"/>
    <p:sldId id="320" r:id="rId37"/>
    <p:sldId id="338" r:id="rId38"/>
    <p:sldId id="339" r:id="rId39"/>
    <p:sldId id="340" r:id="rId40"/>
    <p:sldId id="341" r:id="rId41"/>
    <p:sldId id="321" r:id="rId42"/>
  </p:sldIdLst>
  <p:sldSz cx="18288000" cy="10287000"/>
  <p:notesSz cx="6858000" cy="9144000"/>
  <p:embeddedFontLst>
    <p:embeddedFont>
      <p:font typeface="標楷體" panose="03000509000000000000" pitchFamily="65" charset="-12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Times New Roman" panose="02020603050405020304" pitchFamily="18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FFFF"/>
    <a:srgbClr val="DD2D4A"/>
    <a:srgbClr val="A4161A"/>
    <a:srgbClr val="FF4D6D"/>
    <a:srgbClr val="C0C0C0"/>
    <a:srgbClr val="B1D5F7"/>
    <a:srgbClr val="E2F0D7"/>
    <a:srgbClr val="FBECA2"/>
    <a:srgbClr val="FCD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7" d="100"/>
          <a:sy n="77" d="100"/>
        </p:scale>
        <p:origin x="45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gma.com/mirro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hyperlink" Target="https://www.figma.com/community/file/92992741125296738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hyperlink" Target="https://help.figma.com/hc/en-us/articles/360038006754-View-a-file-s-version-history" TargetMode="Externa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blog/six-integrations-to-help-your-product-team-collaborate-in-figma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plugin/739918456607459153/measur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help.figma.com/hc/en-us/articles/360038663994-Name-and-organize-component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hyperlink" Target="https://www.figma.com/community/plugin/740272380439725040" TargetMode="External"/><Relationship Id="rId2" Type="http://schemas.openxmlformats.org/officeDocument/2006/relationships/hyperlink" Target="https://www.figma.com/community/plugin/738454987945972471/unsplas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ify.design/" TargetMode="External"/><Relationship Id="rId5" Type="http://schemas.openxmlformats.org/officeDocument/2006/relationships/hyperlink" Target="https://www.figma.com/community/plugin/735098390272716381" TargetMode="Externa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plugin/777954172157933782" TargetMode="External"/><Relationship Id="rId2" Type="http://schemas.openxmlformats.org/officeDocument/2006/relationships/hyperlink" Target="https://www.figma.com/community/plugin/135559970256322523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radfrost.com/blog/post/atomic-web-design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plugin/769588393361258724" TargetMode="External"/><Relationship Id="rId2" Type="http://schemas.openxmlformats.org/officeDocument/2006/relationships/hyperlink" Target="https://www.figma.com/community/plugin/73162721665546901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hyperlink" Target="https://www.figma.com/community/plugin/73145112294761210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community/plugin/734590934750866002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www.figma.com/community/plugin/73950332870304636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hyperlink" Target="https://www.figma.com/community/plugin/739208439270091369" TargetMode="External"/><Relationship Id="rId2" Type="http://schemas.openxmlformats.org/officeDocument/2006/relationships/hyperlink" Target="https://www.figma.com/community/plugin/73287696858425701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community/plugin/745619465174154496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figma.com/community/plugin/74313410371112015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figma.com/community/plugin/73899271290674819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emove.bg/dashboard" TargetMode="Externa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figma.com/community/plugin/74809264891934894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hyperlink" Target="https://www.figma.com/community/plugin/80986093308106530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plugin/802147585857776440" TargetMode="External"/><Relationship Id="rId2" Type="http://schemas.openxmlformats.org/officeDocument/2006/relationships/hyperlink" Target="https://www.figma.com/community/plugin/73184120766887983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figma.com/community/plugin/76447157760427791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community/plugin/733902567457592893" TargetMode="External"/><Relationship Id="rId5" Type="http://schemas.openxmlformats.org/officeDocument/2006/relationships/hyperlink" Target="https://www.figma.com/community/file/836606323472757934" TargetMode="Externa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figma.com/community/plugin/80119558764042820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figma.com/community/plugin/74798516752096736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eurl.cc/E6N8dn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er.io/m/velocity-beta-features?ref=hitripod.com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plugin/736000994034548392" TargetMode="External"/><Relationship Id="rId2" Type="http://schemas.openxmlformats.org/officeDocument/2006/relationships/hyperlink" Target="https://www.figma.com/community/plugin/84212834388714205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Figma02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其中包含以下圖片：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4259" r="5083" b="7605"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2359505"/>
            <a:ext cx="9982200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組合按鈕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準備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右鍵選擇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【Add auto layout】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後，會多一層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可以注意一下他的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為了看清楚，這時你可以在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上底色。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可以嘗試修改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加入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Layout01】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ABC188-0B0C-4D89-9619-4E5DC80D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06" y="1874183"/>
            <a:ext cx="7392432" cy="278168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8A64D7-41A1-4669-B4C3-2F962D65D717}"/>
              </a:ext>
            </a:extLst>
          </p:cNvPr>
          <p:cNvSpPr txBox="1"/>
          <p:nvPr/>
        </p:nvSpPr>
        <p:spPr>
          <a:xfrm>
            <a:off x="13915571" y="4716176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建立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auto layout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F92C63-A7BE-40DA-B9B4-F2B282F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543" y="5382110"/>
            <a:ext cx="4639322" cy="154326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6B76E0D-E916-45F1-A813-64C4827C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6741042"/>
            <a:ext cx="6392167" cy="279121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D978C7-0BDF-4FFB-88FD-17C40ACBF311}"/>
              </a:ext>
            </a:extLst>
          </p:cNvPr>
          <p:cNvSpPr txBox="1"/>
          <p:nvPr/>
        </p:nvSpPr>
        <p:spPr>
          <a:xfrm>
            <a:off x="14296571" y="6972859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增加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底色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D3B9DEE-AFF5-4195-80AA-C2E8AEE319CF}"/>
              </a:ext>
            </a:extLst>
          </p:cNvPr>
          <p:cNvSpPr txBox="1"/>
          <p:nvPr/>
        </p:nvSpPr>
        <p:spPr>
          <a:xfrm>
            <a:off x="2781738" y="95631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3.</a:t>
            </a:r>
            <a:r>
              <a:rPr lang="zh-TW" altLang="en-US" sz="20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 </a:t>
            </a:r>
            <a:r>
              <a:rPr lang="zh-TW" altLang="zh-TW" sz="20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修改</a:t>
            </a:r>
            <a:r>
              <a:rPr lang="en-US" alt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padding</a:t>
            </a:r>
            <a:r>
              <a:rPr lang="zh-TW" alt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屬性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B7807C8-727B-48AE-9094-C13758C7E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571" y="7927495"/>
            <a:ext cx="3096057" cy="142894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172FA5-43CC-45E7-BCAA-DDDC29BD6752}"/>
              </a:ext>
            </a:extLst>
          </p:cNvPr>
          <p:cNvSpPr txBox="1"/>
          <p:nvPr/>
        </p:nvSpPr>
        <p:spPr>
          <a:xfrm>
            <a:off x="7051437" y="9484773"/>
            <a:ext cx="4185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4.</a:t>
            </a:r>
            <a:r>
              <a:rPr lang="zh-TW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拖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進去的時候，他自動給出空間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A967BBE-88D5-4E68-B46D-5726FE352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5806" y="7731928"/>
            <a:ext cx="6611273" cy="175284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13749665" y="9532257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5.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嘗試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調整中間的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59463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59836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Layout02】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172FA5-43CC-45E7-BCAA-DDDC29BD6752}"/>
              </a:ext>
            </a:extLst>
          </p:cNvPr>
          <p:cNvSpPr txBox="1"/>
          <p:nvPr/>
        </p:nvSpPr>
        <p:spPr>
          <a:xfrm>
            <a:off x="1806573" y="8989067"/>
            <a:ext cx="6670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全選所有的物件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轉換為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Auto Layout,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將會自動進行排列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12395882" y="8909722"/>
            <a:ext cx="4448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Auto Layout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可切換水平與垂直排列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777376-6455-4C03-BF42-78A44E36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6" y="4686300"/>
            <a:ext cx="9371235" cy="3845567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2359505"/>
            <a:ext cx="1034290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組合式選單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全選所有的物件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轉換為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Auto 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Layout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，將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會自動進行排列</a:t>
            </a:r>
            <a:r>
              <a:rPr lang="zh-TW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亦可在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底色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並嘗試修改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屬性。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9E1F8FC-08F5-4FFC-B1F8-22F2A061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285" y="5133135"/>
            <a:ext cx="8820715" cy="3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5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068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205012" y="9155032"/>
            <a:ext cx="9319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透過不同的約束條件設定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由原頁寬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360px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拉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寬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至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500px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將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會出現不同的配置方式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1971" y="1839712"/>
            <a:ext cx="17449800" cy="340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RWD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是一種「自適應網頁設計」，讓同一個網站可根據不同裝置的螢幕尺寸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如手機、平板、電腦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自動調整布局。這個概念由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Ethan Marcotte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2011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年提出，成為現今網頁設計的主流。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一般網頁為了能夠兼顧電腦及行動裝置的使用需求，會制定響應式網頁的佈局。傳統作法會需要建立多張不同解析度的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來進行排版，不過只要把圖層設定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Constraints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約束條件，就能使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進行水平或垂直縮放時，保持預期的縮放位置，也可以讓文字、圖片配合不同的尺寸調整比例和配置。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Constraints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可以被分為水平及垂直。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D856F7-487C-4759-88EC-88CC8B41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7" y="5586146"/>
            <a:ext cx="8657771" cy="34248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E3796F-B7A3-4C36-8BF4-DB48BE33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86" y="5586146"/>
            <a:ext cx="4686297" cy="17647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F9E781-63E3-47CE-8B24-AC1A1633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571" y="5584332"/>
            <a:ext cx="3886200" cy="300210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4F7C42-9757-476A-B213-3F78D7D082E3}"/>
              </a:ext>
            </a:extLst>
          </p:cNvPr>
          <p:cNvSpPr txBox="1"/>
          <p:nvPr/>
        </p:nvSpPr>
        <p:spPr>
          <a:xfrm>
            <a:off x="13115471" y="8728660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中水平約束的相關選項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9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297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511628" y="2488583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，目標圖層固定靠左的距離，且物件本身寬度固定。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763268E-0AED-4015-B321-015724FD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554" y="4827120"/>
            <a:ext cx="8549158" cy="2667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728831-BF5C-46B6-AF2C-9CCAC923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925" y="7597418"/>
            <a:ext cx="8549158" cy="2669625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5600" y="4827120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，目標圖層固定靠右的距離，且物件本身寬度固定。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4C5E5127-F6FD-4537-B3C0-BE66B8E3213A}"/>
              </a:ext>
            </a:extLst>
          </p:cNvPr>
          <p:cNvSpPr txBox="1"/>
          <p:nvPr/>
        </p:nvSpPr>
        <p:spPr>
          <a:xfrm>
            <a:off x="264886" y="7499963"/>
            <a:ext cx="8755743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and Right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，目標圖層固定靠左與靠右的距離，且物件本身會縮放至符合靠左及靠右的固定距離。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【Horizontal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8"/>
          <a:stretch/>
        </p:blipFill>
        <p:spPr>
          <a:xfrm>
            <a:off x="9318024" y="1839713"/>
            <a:ext cx="8323007" cy="2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221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8257" y="2897441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，目標圖層置中，且物件本身寬度固定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5600" y="6456105"/>
            <a:ext cx="8755743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，目標圖層與左右兩側的距離。目標本身皆以等比例跟隨上一層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的縮放而改變。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15C6CE-4143-4B8F-A9E1-B02A8F6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38" y="2745709"/>
            <a:ext cx="8532958" cy="26808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F5ACCA-145B-477D-8890-C9FA9A77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38" y="6202680"/>
            <a:ext cx="8536591" cy="26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373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1971" y="7886700"/>
            <a:ext cx="17536886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，目標圖層固定置頂的距離，且物件本身高度固定。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，目標圖層固定置底的距離，且物件本身高度固定。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Top and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，目標圖層固定置頂且置底的距離，且物件本身高度固定。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【Vertical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D2D2EE-F1F5-4BCA-9B14-AB57AFE6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3779951"/>
            <a:ext cx="5497534" cy="31451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F0402C-1385-440B-9C91-A4BCE094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15" y="3772186"/>
            <a:ext cx="5974171" cy="33806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88A6C94-C583-4805-B1C5-8529930C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872" y="3772186"/>
            <a:ext cx="5990729" cy="34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8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1971" y="7886700"/>
            <a:ext cx="17536886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，目標圖層置中，且物件本身高度固定。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，目標圖層與上下兩側距離、目標本身，皆以等比例跟隨上一層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的縮放而改變。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【Vertical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BEFDA5-F1C7-4204-A3E6-636DE23C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96871"/>
            <a:ext cx="7798967" cy="44892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A5F427-D551-43E0-8066-2D6E2F8F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545011"/>
            <a:ext cx="813548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1971" y="2705100"/>
            <a:ext cx="1595482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Constraints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的影響範圍主要與圖層本身的上一層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相關，使用時需確保設定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的圖層主體被放置於另一個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範圍內，若不屬於指定的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範圍，則該物件沒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辨法進行約束條件設定。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Constraints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的階層關係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457700"/>
            <a:ext cx="7534646" cy="49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638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413657" y="2539571"/>
            <a:ext cx="17536886" cy="224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中，可以活用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 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排版網格，以便於產生全自動的輔助網格。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排版網格有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等三種屬性可供選擇：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：適用於需要講求高精度的局部設計或物件的對齊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講求線條粗細皆需要統一的圖示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：適用於製作響應式網頁時不同裝置的寬度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\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寬度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【layout Grid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排版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9159E-F7CF-427F-BE08-AF74DA8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77" y="4991100"/>
            <a:ext cx="9431066" cy="39248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4FDE26-8346-4592-ABF6-09864BDDB0AA}"/>
              </a:ext>
            </a:extLst>
          </p:cNvPr>
          <p:cNvSpPr txBox="1"/>
          <p:nvPr/>
        </p:nvSpPr>
        <p:spPr>
          <a:xfrm>
            <a:off x="10957877" y="8989915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Grid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Columns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Cows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網格的效果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46730E4-F2C6-4534-A126-5309E383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5497840"/>
            <a:ext cx="8354591" cy="336279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F29C9E-44E6-436C-A4C3-373AAC7DDFE1}"/>
              </a:ext>
            </a:extLst>
          </p:cNvPr>
          <p:cNvSpPr txBox="1"/>
          <p:nvPr/>
        </p:nvSpPr>
        <p:spPr>
          <a:xfrm>
            <a:off x="1676400" y="8977215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開啟方式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278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638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413657" y="2539571"/>
            <a:ext cx="1753688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排版網格後，在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上會產生有顏色的緄緯，並目可以自由進行間隔的距離設定。如下圖所示，在屬性面板中設定參數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為「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16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」的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網格，則產生每一格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16px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16px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的網格，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的面積增加，網格也會自動產生，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並且保持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間距不變。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【layout Grid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排版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305300" y="3924300"/>
            <a:ext cx="10629900" cy="5791200"/>
            <a:chOff x="4305300" y="3924300"/>
            <a:chExt cx="10629900" cy="5791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646" r="382" b="5004"/>
            <a:stretch/>
          </p:blipFill>
          <p:spPr>
            <a:xfrm>
              <a:off x="4305300" y="3924300"/>
              <a:ext cx="9944100" cy="57912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" t="94996" r="89695" b="248"/>
            <a:stretch/>
          </p:blipFill>
          <p:spPr>
            <a:xfrm>
              <a:off x="14217840" y="9410700"/>
              <a:ext cx="71736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3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35636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製作彈性排版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300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主流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UI/UX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設計軟體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Sketch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Adobe XD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都有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功能，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功能是為了方便在設計時，可以更快的進行設計版面，而不是花很多的時間再調整位置間距。</a:t>
            </a:r>
            <a:endParaRPr lang="en-US" altLang="zh-TW" sz="36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/>
          <a:stretch/>
        </p:blipFill>
        <p:spPr>
          <a:xfrm>
            <a:off x="3113750" y="4229100"/>
            <a:ext cx="11354404" cy="45273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24565" y="9192280"/>
            <a:ext cx="11532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什麼時候要使用 Auto Layout 功能呢？Figma Auto Layout 該怎麼使用呢？</a:t>
            </a:r>
          </a:p>
        </p:txBody>
      </p:sp>
    </p:spTree>
    <p:extLst>
      <p:ext uri="{BB962C8B-B14F-4D97-AF65-F5344CB8AC3E}">
        <p14:creationId xmlns:p14="http://schemas.microsoft.com/office/powerpoint/2010/main" val="2483924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630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製作行動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413657" y="2539571"/>
            <a:ext cx="11930743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有跟多參數進行調整：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類似文字靠左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Stretch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延伸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行或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列在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上面的數目。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Gutter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或列與列之間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間距。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Margin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：第一個行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與邊緣的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距離，在</a:t>
            </a:r>
            <a:r>
              <a:rPr lang="en-US" altLang="zh-TW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Stretch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grids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狀態下才需要設定。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Offset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狀態下的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第一個行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邊緣距離，才需要設定。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【layout Grid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DFDD61-6E5A-417E-B24D-C1DFDD72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7" y="6850019"/>
            <a:ext cx="6574089" cy="30020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4379685"/>
            <a:ext cx="4782359" cy="55400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2" y="6124712"/>
            <a:ext cx="4673069" cy="39352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86336" y="9334500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Stretch</a:t>
            </a:r>
            <a:r>
              <a:rPr lang="zh-TW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4782800" y="9029700"/>
            <a:ext cx="75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Offset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2316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906996" cy="1278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66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Layout </a:t>
            </a:r>
            <a:r>
              <a:rPr lang="en-US" altLang="zh-TW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Grid 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 </a:t>
            </a:r>
            <a:r>
              <a:rPr lang="en-US" altLang="zh-TW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的交互作用</a:t>
            </a:r>
            <a:endParaRPr lang="en-US" altLang="zh-TW" sz="66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76881" y="2190796"/>
            <a:ext cx="1718854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Constraints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 Grid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Stretch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來劃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進行更細緻的控制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圖為例，在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 Bar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上，針對右上角的三個按鈕進行不同的約束條件設定，正方形設為「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」、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圓形設為「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、倒三角形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設為「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 and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 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的設定，會發現三個按鈕的條件約束的基準是網格；而未使用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 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的三個按鈕，則以最外層的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為基準進行縮放。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803689"/>
            <a:ext cx="7765269" cy="48491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838700"/>
            <a:ext cx="6278187" cy="46542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049000" y="9501831"/>
            <a:ext cx="4356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igma官網：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https://www.figma.com/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m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irr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or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23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90699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交互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76881" y="2705100"/>
            <a:ext cx="1718854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個團隊都可能有自己的獨特管理模式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，其中五項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常見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的交付階段的任務練習，分別是「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設計稿管理技巧」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「建立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UIFlow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全覽圖」、「進行資訊標註」、「多人共編」、「切版與輸出」。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引導團隊中的設計師、工程師、相關專案成員，透過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建構出良好的溝通與協作環境；不過每個團隊組成及運作皆不同，可以調配為適合自己所屬團隊的模式。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設計稿管理與交付技巧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>
          <a:xfrm>
            <a:off x="5981698" y="5664960"/>
            <a:ext cx="6324600" cy="38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交互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1734672"/>
            <a:ext cx="8610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除了單張介面圖，還需要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介面流程全覽圖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2"/>
              </a:rPr>
              <a:t>Flow Your Screens (UI Flow Kit) | Figma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9D2C9C-65F6-41FF-8A64-88FDD49A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94" y="6650692"/>
            <a:ext cx="7099300" cy="27890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A2EEE1-A38C-4231-8D1E-7CD5EFAC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930" y="5627667"/>
            <a:ext cx="4653179" cy="3465569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5351E51C-0C24-4917-8F8C-E4CB616EBC9A}"/>
              </a:ext>
            </a:extLst>
          </p:cNvPr>
          <p:cNvSpPr txBox="1"/>
          <p:nvPr/>
        </p:nvSpPr>
        <p:spPr>
          <a:xfrm>
            <a:off x="9552805" y="1713140"/>
            <a:ext cx="8153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有提供版本檢視。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可以回朔到自動儲存的任何版本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免費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付費有差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000" dirty="0">
                <a:hlinkClick r:id="rId5"/>
              </a:rPr>
              <a:t>View a file's version history – Figma Learn - Help Center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61531C-5BB4-4C78-ACC3-05282F653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29512"/>
          <a:stretch/>
        </p:blipFill>
        <p:spPr bwMode="auto">
          <a:xfrm>
            <a:off x="9425803" y="4014141"/>
            <a:ext cx="3977936" cy="50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4" y="2985838"/>
            <a:ext cx="6917261" cy="35678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51148" y="9438672"/>
            <a:ext cx="526939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community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 Kit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等關鍵字。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0052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90699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交互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76881" y="2606154"/>
            <a:ext cx="17188543" cy="223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多人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協作」絶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對是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殺手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級功能，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開放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讓多名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成員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起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共同編輯，無論是使用軟體或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，都可在同個畫面展開協作，並在畫布上疊到個別成員的游標位置，或是追蹤其相關操作，是超級實用的設計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的管理結構之下，可以針對個別成員設定玀有編輯權限或僅供檢視權限，很類似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doc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等工具設定權限的方式。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可指定分享對象，並給予「編輯或瀏覽」的權限，也可直接透過「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Copy Link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」的方式，將編輯檔案透過網址分享出去。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進行設計協作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5226008"/>
            <a:ext cx="7063879" cy="35684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53825" y="9089696"/>
            <a:ext cx="89110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協作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Figma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最強力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的主打特色，可支援多人囘時共編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設計稿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官方推薦六個插件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://www.figma.com/blog/six-integrations-to-help-your-product-team-collaborate-in-figma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6" y="5226008"/>
            <a:ext cx="6107140" cy="45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交互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1734672"/>
            <a:ext cx="81534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檢視程式碼的功能現在要付費了。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X)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176F22-3627-4E1C-B851-789EC4C6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89573"/>
            <a:ext cx="6966393" cy="312556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5351E51C-0C24-4917-8F8C-E4CB616EBC9A}"/>
              </a:ext>
            </a:extLst>
          </p:cNvPr>
          <p:cNvSpPr txBox="1"/>
          <p:nvPr/>
        </p:nvSpPr>
        <p:spPr>
          <a:xfrm>
            <a:off x="7879492" y="1691609"/>
            <a:ext cx="13487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是要針對文字傳遞，可以使用內建的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如果是針對物件標註屬性，可以使用外掛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【Measure】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3"/>
              </a:rPr>
              <a:t>Measure – Figma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E38C60-FF11-4DDA-B948-88701C988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692611"/>
            <a:ext cx="9906000" cy="62052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83C22B6-0E82-4307-B955-7A52A26B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398" y="6598327"/>
            <a:ext cx="4892995" cy="32994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01998" y="5767210"/>
            <a:ext cx="4451860" cy="604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進行資訊標註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(Annotation)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129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90699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交互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195A1220-DAF6-4C51-AD23-D5EBF7433036}"/>
              </a:ext>
            </a:extLst>
          </p:cNvPr>
          <p:cNvSpPr txBox="1"/>
          <p:nvPr/>
        </p:nvSpPr>
        <p:spPr>
          <a:xfrm>
            <a:off x="8305800" y="1828975"/>
            <a:ext cx="96012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layers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產生新物件時，主要是採用「物件類型」加上「流水號」的方式來自動給予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可以改採用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】/【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方式取名。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補充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000" dirty="0">
                <a:hlinkClick r:id="rId2"/>
              </a:rPr>
              <a:t>Name and organize components – Figma Learn - Help Center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B26A01-A171-4F31-A2D4-B27414FF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305300"/>
            <a:ext cx="9559037" cy="5137416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169DF742-B9C8-4154-AD2C-8F524C05BACA}"/>
              </a:ext>
            </a:extLst>
          </p:cNvPr>
          <p:cNvSpPr txBox="1"/>
          <p:nvPr/>
        </p:nvSpPr>
        <p:spPr>
          <a:xfrm>
            <a:off x="419100" y="5944173"/>
            <a:ext cx="72771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批次修改圖層名稱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898DF7E-B40B-4170-8FB6-A7915D92C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75766"/>
            <a:ext cx="5676900" cy="33420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9" y="2695399"/>
            <a:ext cx="7725853" cy="3029373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169DF742-B9C8-4154-AD2C-8F524C05BACA}"/>
              </a:ext>
            </a:extLst>
          </p:cNvPr>
          <p:cNvSpPr txBox="1"/>
          <p:nvPr/>
        </p:nvSpPr>
        <p:spPr>
          <a:xfrm>
            <a:off x="419100" y="1991804"/>
            <a:ext cx="72771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儲存與回溯歷史紀錄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44110" y="9648517"/>
            <a:ext cx="10530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大規模物件命名的情境，可透過反斜線與文字語意切分類似但不同的物件(在製作Variant時常用此技巧)</a:t>
            </a:r>
          </a:p>
        </p:txBody>
      </p:sp>
    </p:spTree>
    <p:extLst>
      <p:ext uri="{BB962C8B-B14F-4D97-AF65-F5344CB8AC3E}">
        <p14:creationId xmlns:p14="http://schemas.microsoft.com/office/powerpoint/2010/main" val="12118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9E8B34-E092-496D-A6EA-C3F3297F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45274"/>
            <a:ext cx="4039685" cy="47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555F28-AFB2-469A-B59B-149DF4D8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34" y="5408756"/>
            <a:ext cx="4201552" cy="415434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3301BE50-EFEC-4A51-9E83-81FED3397424}"/>
              </a:ext>
            </a:extLst>
          </p:cNvPr>
          <p:cNvSpPr txBox="1"/>
          <p:nvPr/>
        </p:nvSpPr>
        <p:spPr>
          <a:xfrm>
            <a:off x="228600" y="394073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BFF9476-05D4-494D-A5F7-11EA5A88B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928948"/>
            <a:ext cx="9448796" cy="363415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76EC1B-6F06-4EB5-BE6D-826BCB126B63}"/>
              </a:ext>
            </a:extLst>
          </p:cNvPr>
          <p:cNvSpPr txBox="1"/>
          <p:nvPr/>
        </p:nvSpPr>
        <p:spPr>
          <a:xfrm>
            <a:off x="10820398" y="9563100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 Community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進行安裝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E7EBF1-A68E-4A21-A645-3042BFAB60DB}"/>
              </a:ext>
            </a:extLst>
          </p:cNvPr>
          <p:cNvSpPr txBox="1"/>
          <p:nvPr/>
        </p:nvSpPr>
        <p:spPr>
          <a:xfrm>
            <a:off x="1677485" y="9607055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內建安裝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Plugin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方式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2833914" y="3991285"/>
            <a:ext cx="13487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可以透過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Ctrl+P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快速呼叫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81000" y="1932955"/>
            <a:ext cx="169926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可大幅加速相關的設計工作，從設計規劃、元件產生到設計稿標註等，都有對應的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並將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其區分為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七大類做介紹，分別為「元件產生類型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」、「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圖樣產生類型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」、「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元件產生」、「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色彩與影像後製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工具」、「設計稿管理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與標註工具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」、「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網頁交互轉換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」、「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文字輔助工具」等類型。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613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Plugin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228600" y="1867629"/>
            <a:ext cx="5105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Unsplash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：快速產生高品質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圖片，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都經過作者許可，</a:t>
            </a:r>
            <a:r>
              <a:rPr lang="zh-TW" altLang="en-US" sz="2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可免費在個人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或商業專案中使用。</a:t>
            </a:r>
            <a:endParaRPr lang="en-US" altLang="zh-TW" sz="26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DEA213-A385-4121-9B03-5EF4A505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0" y="4061957"/>
            <a:ext cx="5080647" cy="50108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12A494-DBD8-4FBD-A785-8AED8CF3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84" y="4061957"/>
            <a:ext cx="6403909" cy="5885673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5638800" y="1867629"/>
            <a:ext cx="640391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5"/>
              </a:rPr>
              <a:t>Iconify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：快速產生向量圖示的好用工具。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前端可以直接在他的官網找到原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000" dirty="0">
                <a:hlinkClick r:id="rId6"/>
              </a:rPr>
              <a:t>Iconify Design: All popular icon sets, one framework.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203F85DE-C954-4A7B-A11A-8E08BD3E62FC}"/>
              </a:ext>
            </a:extLst>
          </p:cNvPr>
          <p:cNvSpPr txBox="1"/>
          <p:nvPr/>
        </p:nvSpPr>
        <p:spPr>
          <a:xfrm>
            <a:off x="12490935" y="1867629"/>
            <a:ext cx="458373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7"/>
              </a:rPr>
              <a:t>Material Design Icons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：眾多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PNG&amp;SVG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B0009B8-B9E4-420D-81A0-2A205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4061957"/>
            <a:ext cx="4114800" cy="60662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26501" y="845804"/>
            <a:ext cx="2977097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 Icon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4890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433227" y="1905503"/>
            <a:ext cx="658075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Map Maker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：快速製作任何地點的地圖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指定範圍地圖以圖片檔輸出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8458200" y="1905502"/>
            <a:ext cx="9677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Vector Maps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：快速插入向量地圖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主要生成簡單的向量區域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95F885-A472-4F1A-A312-15B42ADC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65987"/>
            <a:ext cx="6487774" cy="61781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BB01A7-7C26-4A7C-B1E0-AADBAD17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599" y="3765987"/>
            <a:ext cx="7576079" cy="617811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26501" y="845804"/>
            <a:ext cx="175881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【Map】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43259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35636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原子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Atomic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Design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（原子設計簡單來說就是元件模組，可讓設計稿具有一致性及提高效率。要先了解有哪些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元件、頁面元素，才能做出有系統的設計。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原子設計是創建設計系統的方法，由五種不同的階段組合，分別是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：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簡單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說就是每個元件都要做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Auto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Layout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0010651" y="7522936"/>
            <a:ext cx="7308534" cy="25638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4736" y="3851298"/>
            <a:ext cx="17403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Atoms 原子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：網頁構成的基本元素，應用於 Web 界面。 HTML 標籤，例如 form label、input 及 button。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Molecules 分子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：由原子構成的簡單 UI 元素，例如製作一個關鍵字搜尋 UI（input+buttom＝Search form）就是兩個原子組合。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Organisms 組織：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由原子及分子所組成元素，例如製作一個主選單 UI （Logo+Navigation+Search form+Social media=Navigation Bars）由多個原子+分子組合。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Templates 模板：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在頁面基礎架構上，將原子、分子、組織排列組合。簡單說就是用這以上元件組裝成 wireframe 線框圖。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Pages 頁面：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將實際內容（圖片、文章、顏色等）填入模板，簡單說就是mockup 視覺稿。</a:t>
            </a:r>
          </a:p>
        </p:txBody>
      </p:sp>
    </p:spTree>
    <p:extLst>
      <p:ext uri="{BB962C8B-B14F-4D97-AF65-F5344CB8AC3E}">
        <p14:creationId xmlns:p14="http://schemas.microsoft.com/office/powerpoint/2010/main" val="345958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433227" y="1905503"/>
            <a:ext cx="658075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Content Reel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生成內容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可快速將文字、頭像、圖示等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元件加入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除了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基礎物件外，還有可登入管理資料庫的功能，管理自己常用的圖文。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8458200" y="1905502"/>
            <a:ext cx="96774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Vectary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3D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快速合成高品質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產品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示意圖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內建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常見的數位蓬品（手機、筆電、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電腦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平板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、手錶等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按下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工作區的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Export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就會自動貼合上去。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26501" y="845804"/>
            <a:ext cx="2510624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 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Content 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91100"/>
            <a:ext cx="6982799" cy="43916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38800" y="6743700"/>
            <a:ext cx="6858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747669"/>
            <a:ext cx="887853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5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9952413" y="5439207"/>
            <a:ext cx="65807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Charts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：快速建立簡單圖表。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FED880-B4D2-4BBD-B1ED-3C75B3E8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6214397"/>
            <a:ext cx="4786719" cy="39254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26501" y="845804"/>
            <a:ext cx="2122697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 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Chart 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433227" y="2509658"/>
            <a:ext cx="65807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4"/>
              </a:rPr>
              <a:t>Humaaans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輕鬆插入向量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人物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4" y="3503740"/>
            <a:ext cx="8069778" cy="560216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9914835" y="1857708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6"/>
              </a:rPr>
              <a:t>Chart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快速建立簡單圖表。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65" y="2415726"/>
            <a:ext cx="5620572" cy="28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9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376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7543800" y="2784886"/>
            <a:ext cx="96774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Confetti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：建立五彩紙屑效果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E287E2-6089-4C0B-9404-575C61C88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4" t="15925" b="2977"/>
          <a:stretch/>
        </p:blipFill>
        <p:spPr>
          <a:xfrm>
            <a:off x="7367515" y="3390900"/>
            <a:ext cx="10738313" cy="4114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9A39DE-2F0F-4E6D-AB4D-6F2D67A1B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897696"/>
            <a:ext cx="4670350" cy="25989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0CCD6CA-6712-42AD-9B99-AE1758D49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6460581"/>
            <a:ext cx="6123553" cy="3634806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FDF298A-31B9-4E66-83B3-4B861F3D1294}"/>
              </a:ext>
            </a:extLst>
          </p:cNvPr>
          <p:cNvSpPr txBox="1"/>
          <p:nvPr/>
        </p:nvSpPr>
        <p:spPr>
          <a:xfrm>
            <a:off x="381000" y="5875772"/>
            <a:ext cx="96774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6"/>
              </a:rPr>
              <a:t>Get Waves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：建立波浪向量效果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26501" y="845804"/>
            <a:ext cx="237276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Picture 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1753951"/>
            <a:ext cx="65807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7"/>
              </a:rPr>
              <a:t>Blobs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：快速建立不重複的向量色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塊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0" y="2387956"/>
            <a:ext cx="4648200" cy="34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65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376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26501" y="845804"/>
            <a:ext cx="237276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Picture 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567064" y="2400047"/>
            <a:ext cx="1619693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Hero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Patterns for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Figma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建立重複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性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樣元件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簡化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了我們加入重複性圖騰的工作，內建許多好置的重複填入圖樣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(SVG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格式），也可以調整顏色，操作非常直覺。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31290"/>
            <a:ext cx="6935168" cy="52394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48" y="5474502"/>
            <a:ext cx="691611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53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376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26501" y="845804"/>
            <a:ext cx="237276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Picture 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567064" y="2400047"/>
            <a:ext cx="1619693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Remove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BG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快速移除物件背景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可以快速幫助我們進行去背，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而且效果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很好，不過這款外掛僅開放部分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次數免費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超過額度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後需要進行付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費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8"/>
          <a:stretch/>
        </p:blipFill>
        <p:spPr>
          <a:xfrm>
            <a:off x="838200" y="5143501"/>
            <a:ext cx="6687483" cy="3886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457700"/>
            <a:ext cx="8735644" cy="471553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74413" y="9029701"/>
            <a:ext cx="301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https://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anose="03000509000000000000" pitchFamily="65" charset="-120"/>
                <a:hlinkClick r:id="rId5"/>
              </a:rPr>
              <a:t>www.remove.bg/dashboard</a:t>
            </a:r>
            <a:endParaRPr lang="en-US" altLang="zh-TW" sz="16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63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576843" y="1937826"/>
            <a:ext cx="6580753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Gifs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：快速插入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GIF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動畫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要在撥放模式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才會動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起來。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DB7E0-A8F3-46E6-ACCC-E6276D89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3" y="3695700"/>
            <a:ext cx="7125694" cy="6220693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8512479" y="1920209"/>
            <a:ext cx="931832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4"/>
              </a:rPr>
              <a:t>LottieFiles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：高質感動態效果社群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資源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提供了可取用的動畫資源，且同樣能夠被開發者所使用，每個元件也同步提供程式嵌入碼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後續可供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網頁與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開發使用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501" y="845804"/>
            <a:ext cx="1552028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【Gif】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838700"/>
            <a:ext cx="8515502" cy="46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8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1917931"/>
            <a:ext cx="65807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Image Palette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：從圖像提取相關配色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10515600" y="1917931"/>
            <a:ext cx="658075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Webgradients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：快速產生優美漸層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色彩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供開發者參考，非常直覺。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C105D-69D4-40AA-A693-18C3115EF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188"/>
          <a:stretch/>
        </p:blipFill>
        <p:spPr>
          <a:xfrm>
            <a:off x="390656" y="2875430"/>
            <a:ext cx="7924800" cy="2238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B6FF4A-D3DB-41A1-9451-435886F0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3298415"/>
            <a:ext cx="4955526" cy="669399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26501" y="845804"/>
            <a:ext cx="1939955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【Color】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7"/>
          <a:stretch/>
        </p:blipFill>
        <p:spPr>
          <a:xfrm>
            <a:off x="785532" y="5305816"/>
            <a:ext cx="7529924" cy="41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1917931"/>
            <a:ext cx="6580753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Wire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Box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將高擬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真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轉為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線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協助將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介面轉換同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Low-Fi Wireframe ,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操作簡易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，是很實用的外掛。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501" y="845804"/>
            <a:ext cx="2053767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【Frame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43659"/>
            <a:ext cx="6019800" cy="61025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000501"/>
            <a:ext cx="8158380" cy="5945746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8180268" y="1917931"/>
            <a:ext cx="9269532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5"/>
              </a:rPr>
              <a:t>Site Map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產生網站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地圖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提供多種顏色的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框架並編輯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每一個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頁面的功能卡片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描述可搭配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6"/>
              </a:rPr>
              <a:t>Autoflow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，進行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頁面間的線條連線。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46453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1057384" y="2552700"/>
            <a:ext cx="12192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Design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Lint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自動標註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設計錯誤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501" y="845804"/>
            <a:ext cx="2053767" cy="622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【Frame</a:t>
            </a:r>
            <a:r>
              <a:rPr lang="en-US" altLang="zh-TW" sz="3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705100"/>
            <a:ext cx="4900850" cy="71110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72605"/>
            <a:ext cx="8456368" cy="57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871592" y="1943100"/>
            <a:ext cx="16240016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Builder.io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AI-Powered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to Code (React,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Tailwind, &amp; more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可以建立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之間的轉換，只要直接輸入網址後，此工具就會自動複製該網址元素到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中，雖然通常會有一些地方發生跑版，但大致上確實可以將元素複製進來，減少許多手動複製的時間。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501" y="845804"/>
            <a:ext cx="3353803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to code】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11480" r="4583" b="8519"/>
          <a:stretch/>
        </p:blipFill>
        <p:spPr>
          <a:xfrm>
            <a:off x="8534400" y="4457700"/>
            <a:ext cx="9181107" cy="4767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t="11481" r="13750" b="4815"/>
          <a:stretch/>
        </p:blipFill>
        <p:spPr>
          <a:xfrm>
            <a:off x="664424" y="4457700"/>
            <a:ext cx="7298325" cy="4767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向右箭號 9"/>
          <p:cNvSpPr/>
          <p:nvPr/>
        </p:nvSpPr>
        <p:spPr>
          <a:xfrm>
            <a:off x="7779394" y="6841257"/>
            <a:ext cx="700694" cy="61113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963391" y="9410700"/>
            <a:ext cx="470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選取一個想要生成的Frame，並按下生成程式</a:t>
            </a:r>
          </a:p>
        </p:txBody>
      </p:sp>
      <p:sp>
        <p:nvSpPr>
          <p:cNvPr id="12" name="矩形 11"/>
          <p:cNvSpPr/>
          <p:nvPr/>
        </p:nvSpPr>
        <p:spPr>
          <a:xfrm>
            <a:off x="10287000" y="9410700"/>
            <a:ext cx="619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生成後，會自動轉跳至Builder.io，會顯示AI所生成的程式碼</a:t>
            </a:r>
          </a:p>
        </p:txBody>
      </p:sp>
    </p:spTree>
    <p:extLst>
      <p:ext uri="{BB962C8B-B14F-4D97-AF65-F5344CB8AC3E}">
        <p14:creationId xmlns:p14="http://schemas.microsoft.com/office/powerpoint/2010/main" val="354802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35636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製作彈性排版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的進階技巧，特性是可格式化設定排版參數，做出可彈性縮放的物件，操作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概念與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類似，可根據內容物件動態改變大小 、 長寬等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舉例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來說，我們可以透過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製作出不同大小的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Button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Menu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Sidebar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等物件，還可以動態調整物件的成員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視為一個「可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伸縮自如」的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彈性物件，讓我們在不同狀況下使用該物件時，可以有效減少重複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時間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鏈結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://reurl.cc/E6N8dn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/>
          <a:stretch/>
        </p:blipFill>
        <p:spPr>
          <a:xfrm>
            <a:off x="5867400" y="5285720"/>
            <a:ext cx="11355858" cy="44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871592" y="1943100"/>
            <a:ext cx="16240016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Copilot 這一革命性解決方案解決傳統上設計轉換為程式碼的困難問題，有著以下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特點：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501" y="845804"/>
            <a:ext cx="3353803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to code】</a:t>
            </a:r>
            <a:endParaRPr lang="en-US" altLang="zh-TW" sz="3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3922" y="2933700"/>
            <a:ext cx="919041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程式碼生成：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「Figma to Code」能夠一鍵生成高質量的程式碼，支援 React、Vue 和 Svelte 等框架。舉例來說，我們可以使用 HTML 和 Tailwind CSS 來生成語義化且優化的程式碼。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多元的框架支援：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它支援各種框架和樣式系統，自動生成語義化的元件名稱結構和 CSS 變數，提高了程式碼的可讀性和可維護性。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支援多裝置以及 RWD：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 Copilot 自動調整元件以適應所有螢幕尺寸，無需手動調整移動回應能力。當您調整螢幕大小時，設計會無縫適應。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可重用性：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「Figma to Code」使用 TypeScript 道具類型，將程式碼分解為多個可重用的元件，提高了程式碼的模組化和可擴展性。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自訂偏好：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開發者可以新增自定義指令以影響程式碼生成，這意味著開發者可以根據項目需求訂製生成的程式碼。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LLMs 的參與：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LLMs 在轉換文字為程式碼方面表現出色，為「Figma to Code」提供了極高的精確性、質量和速度。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輕鬆發佈：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「Figma to Code」支援一鍵發佈到即時生產網站，簡化了部署過程。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695" r="11594" b="11629"/>
          <a:stretch/>
        </p:blipFill>
        <p:spPr>
          <a:xfrm>
            <a:off x="10324622" y="4076700"/>
            <a:ext cx="7199289" cy="3962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324622" y="8191500"/>
            <a:ext cx="7199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i="1" u="sng" dirty="0">
                <a:solidFill>
                  <a:srgbClr val="FFFFFF"/>
                </a:solidFill>
                <a:latin typeface="Georgia" panose="02040502050405020303" pitchFamily="18" charset="0"/>
                <a:hlinkClick r:id="rId3"/>
              </a:rPr>
              <a:t>Join the private beta here</a:t>
            </a:r>
            <a:r>
              <a:rPr lang="en-US" altLang="zh-TW" i="1" dirty="0">
                <a:latin typeface="Georgia" panose="02040502050405020303" pitchFamily="18" charset="0"/>
              </a:rPr>
              <a:t> to learn how to optimize your mobile workflow with Builder native mobile SDKs.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921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2448837"/>
            <a:ext cx="103632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教材知名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Code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的外掛，現在都要付費了。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還是說，大家有好料可以分享一下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擦汗。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有找一個是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Figma to Code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(HTML, Tailwind, Flutter,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SwiftUI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與程式相關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11125200" y="2316764"/>
            <a:ext cx="65807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3"/>
              </a:rPr>
              <a:t>Lorem ipsum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：產生經典假字好用工具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30D1B3B-2A58-4B78-9C12-29DE083E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810366"/>
            <a:ext cx="7467600" cy="506798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1CA1BF-B9B9-4A4E-A596-481116C7D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389" y="3009900"/>
            <a:ext cx="3934374" cy="703995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182600" y="78867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自動符合框框大小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33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3868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1.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實現彈性排版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的中文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稱為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「自動佈局」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就是一個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物件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，但配置此屬性後，可讓物件「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隨著內容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與相對位置變化而進行重新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編排」。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：按鈕文字長度改變時，按鈕物件可自動擴大配合內容的長度，或是當群組物件的成員增加時，群組物件外框大小也會因應而自動縮放，此特性讓我們在排版時可以有更多的變化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很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Constraint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約束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技巧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搭配，來製作可彈性改變畫面大小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式介面，適合於各種解析度的裝置。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AB0D68-D978-4F3B-9894-254C368B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362700"/>
            <a:ext cx="5105400" cy="30436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8E97C0-7BDF-4C0A-B0CA-8D71B37E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"/>
          <a:stretch/>
        </p:blipFill>
        <p:spPr>
          <a:xfrm>
            <a:off x="12095300" y="4851746"/>
            <a:ext cx="5258004" cy="51595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9" r="25537" b="14403"/>
          <a:stretch/>
        </p:blipFill>
        <p:spPr>
          <a:xfrm>
            <a:off x="1359406" y="6237392"/>
            <a:ext cx="3276601" cy="22098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1" r="35539" b="-739"/>
          <a:stretch/>
        </p:blipFill>
        <p:spPr>
          <a:xfrm>
            <a:off x="952831" y="8547946"/>
            <a:ext cx="4089750" cy="381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5" t="86973"/>
          <a:stretch/>
        </p:blipFill>
        <p:spPr>
          <a:xfrm>
            <a:off x="1177105" y="8928946"/>
            <a:ext cx="2305935" cy="3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297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2.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物件位移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2867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位移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(Padding)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指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的是針對物件的四周方向，配置指定像素數的位移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當中，也可透過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幫物件加入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屬性，以按鈕為例，我們可以透過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配置出外框與內容間距更大的物件，或是透過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做出選單縮排的效果，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如果學習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過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就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發現 </a:t>
            </a:r>
            <a:r>
              <a:rPr lang="en-US" altLang="zh-TW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概念相當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類似。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84"/>
          <a:stretch/>
        </p:blipFill>
        <p:spPr>
          <a:xfrm>
            <a:off x="771468" y="6253778"/>
            <a:ext cx="8287907" cy="27432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42850" r="16670"/>
          <a:stretch/>
        </p:blipFill>
        <p:spPr>
          <a:xfrm>
            <a:off x="9829800" y="5755267"/>
            <a:ext cx="5638800" cy="37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6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38684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3.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用</a:t>
            </a:r>
            <a:r>
              <a:rPr lang="en-US" altLang="zh-TW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80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建立巢狀物件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具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備階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層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特性，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物件當中，還可再包含其他的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物件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，透過此特性可組合出相對複雜的介面元件。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以社群網站中常見的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「最新消息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(News Feed)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介面物件為例，可視為四種層級的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巢狀式群組物件，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從最小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的按鈕元素來堆疊，如下所述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468" y="4457700"/>
            <a:ext cx="8326012" cy="52680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000" y="4457700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第一層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單一「按鈕」物件。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第二層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ButtonRow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由多個按鈕組合而成的「按鈕列」。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第三層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(Post)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再將按鈕列與圖片等資訊組合為「文章」物件。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第四層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(News Feed)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將多篇文章再串起來變成「最新消息」的組合物件。</a:t>
            </a:r>
          </a:p>
        </p:txBody>
      </p:sp>
    </p:spTree>
    <p:extLst>
      <p:ext uri="{BB962C8B-B14F-4D97-AF65-F5344CB8AC3E}">
        <p14:creationId xmlns:p14="http://schemas.microsoft.com/office/powerpoint/2010/main" val="10786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297400" cy="1278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66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4.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調整</a:t>
            </a:r>
            <a:r>
              <a:rPr lang="en-US" altLang="zh-TW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成員的間隔與排版方向</a:t>
            </a:r>
            <a:endParaRPr lang="en-US" altLang="zh-TW" sz="66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2212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是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種組合式物件，其內部成員與外框參數皆可修改，相同內容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物件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還可切換不同的排版方向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(Vertical/Horizontal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direction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),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或改變成員間隔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Spacing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between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items) ,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或透過手動改變外框大小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(Resizing) , 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非常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方便。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B529C0-CA7A-42AB-8526-88FC741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332863"/>
            <a:ext cx="6096000" cy="39505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10304" r="2408" b="6663"/>
          <a:stretch/>
        </p:blipFill>
        <p:spPr>
          <a:xfrm>
            <a:off x="1676400" y="4747592"/>
            <a:ext cx="6995157" cy="25907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5" r="2275" b="6020"/>
          <a:stretch/>
        </p:blipFill>
        <p:spPr>
          <a:xfrm>
            <a:off x="1168614" y="7581900"/>
            <a:ext cx="8134610" cy="2418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43600" y="6031792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7297400" cy="1278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altLang="zh-TW" sz="66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5.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</a:t>
            </a:r>
            <a:r>
              <a:rPr lang="en-US" altLang="zh-TW" sz="66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AutoLayout</a:t>
            </a:r>
            <a:r>
              <a:rPr lang="zh-TW" altLang="en-US" sz="66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自動占滿</a:t>
            </a:r>
            <a:r>
              <a:rPr lang="zh-TW" altLang="en-US" sz="6600" dirty="0" smtClean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endParaRPr lang="en-US" altLang="zh-TW" sz="66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1828975"/>
            <a:ext cx="1712325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一般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的設計軟體主要是依賴手動拖拉方式決定物件大小，這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32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適用，稱為 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Fixed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width/height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」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手動決定寬度與高度），不過除了手動調整之外，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還提供另外兩種好用模式，分別是「自動占滿容器」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(Fill Container)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以及「自動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擁抱內容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(Hug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Content)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「自動占滿容器」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(Fill Container)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指的是讓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該 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物件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的大小自動延伸到其上一個階層框架的高度或寬度，此模式可強制物件滿版進行呈現，並可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著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一層</a:t>
            </a:r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變化，而自動改變大小。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2811635" y="5829300"/>
            <a:ext cx="3635850" cy="4225447"/>
            <a:chOff x="13868400" y="5829300"/>
            <a:chExt cx="3635850" cy="4225447"/>
          </a:xfrm>
        </p:grpSpPr>
        <p:grpSp>
          <p:nvGrpSpPr>
            <p:cNvPr id="11" name="群組 10"/>
            <p:cNvGrpSpPr/>
            <p:nvPr/>
          </p:nvGrpSpPr>
          <p:grpSpPr>
            <a:xfrm>
              <a:off x="13868400" y="5829300"/>
              <a:ext cx="3635850" cy="4225447"/>
              <a:chOff x="13868400" y="5524500"/>
              <a:chExt cx="3635850" cy="4225447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83" t="49259" b="18889"/>
              <a:stretch/>
            </p:blipFill>
            <p:spPr>
              <a:xfrm>
                <a:off x="13868400" y="5524500"/>
                <a:ext cx="3635850" cy="4225447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16002000" y="6467475"/>
                <a:ext cx="533400" cy="244078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4630400" y="6743700"/>
              <a:ext cx="1981200" cy="1198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/>
          <a:stretch/>
        </p:blipFill>
        <p:spPr>
          <a:xfrm>
            <a:off x="6850235" y="5829299"/>
            <a:ext cx="6735115" cy="422544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183" y="7285097"/>
            <a:ext cx="2524477" cy="86689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115556" y="8267700"/>
            <a:ext cx="3388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Hug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Content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框會隨著內容而縮放，也可動態改變按鈕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成員內容。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52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8725</TotalTime>
  <Words>3971</Words>
  <Application>Microsoft Office PowerPoint</Application>
  <PresentationFormat>自訂</PresentationFormat>
  <Paragraphs>244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標楷體</vt:lpstr>
      <vt:lpstr>Calibri</vt:lpstr>
      <vt:lpstr>Wingdings</vt:lpstr>
      <vt:lpstr>Georgia</vt:lpstr>
      <vt:lpstr>新細明體</vt:lpstr>
      <vt:lpstr>王漢宗顏楷體</vt:lpstr>
      <vt:lpstr>Times New Roman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YA</cp:lastModifiedBy>
  <cp:revision>268</cp:revision>
  <dcterms:created xsi:type="dcterms:W3CDTF">2006-08-16T00:00:00Z</dcterms:created>
  <dcterms:modified xsi:type="dcterms:W3CDTF">2025-02-04T09:49:53Z</dcterms:modified>
  <dc:identifier>DAGRTmEneC4</dc:identifier>
</cp:coreProperties>
</file>